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79" r:id="rId1"/>
  </p:sldMasterIdLst>
  <p:sldIdLst>
    <p:sldId id="256" r:id="rId2"/>
    <p:sldId id="257" r:id="rId3"/>
    <p:sldId id="258" r:id="rId4"/>
    <p:sldId id="259" r:id="rId5"/>
    <p:sldId id="261" r:id="rId6"/>
    <p:sldId id="268" r:id="rId7"/>
    <p:sldId id="26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82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4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345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1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0712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19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6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5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4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7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2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9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2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4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0EBD4-FFFF-414D-91EE-AC0E4E69D7DE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BF963A8-1C81-4E1C-A78C-F9E684EBA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2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04C1C0-2F5C-489F-9079-812081FD12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مدیریت پیشرفته راه هوایی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7C421B-24B9-4E6C-9FBA-BCCADCF656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/>
              <a:t>فریبرز توکلی مقدم کارشناس فوریت های پزشکی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0B8A03-0E80-4C54-8490-E9880771AB1C}"/>
              </a:ext>
            </a:extLst>
          </p:cNvPr>
          <p:cNvSpPr txBox="1"/>
          <p:nvPr/>
        </p:nvSpPr>
        <p:spPr>
          <a:xfrm>
            <a:off x="3125513" y="978510"/>
            <a:ext cx="594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400" b="1" dirty="0">
                <a:latin typeface="Dubai" panose="020B0503030403030204" pitchFamily="34" charset="-78"/>
                <a:cs typeface="Dubai" panose="020B0503030403030204" pitchFamily="34" charset="-78"/>
              </a:rPr>
              <a:t>بسم الله الرحمن الرحیم</a:t>
            </a:r>
            <a:endParaRPr lang="en-US" sz="4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639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C0EB74-F709-4022-B1BD-1C3A3353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111" y="529520"/>
            <a:ext cx="5529481" cy="652898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31B4E6">
                    <a:lumMod val="75000"/>
                  </a:srgbClr>
                </a:solidFill>
              </a:rPr>
              <a:t>مانورهای باز کردن راه هوایی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437D296-DE84-4BE6-B4D1-8529C4C4C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8" y="1277008"/>
            <a:ext cx="6400800" cy="5580994"/>
          </a:xfrm>
        </p:spPr>
      </p:pic>
    </p:spTree>
    <p:extLst>
      <p:ext uri="{BB962C8B-B14F-4D97-AF65-F5344CB8AC3E}">
        <p14:creationId xmlns:p14="http://schemas.microsoft.com/office/powerpoint/2010/main" val="1276390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72E5-B7FE-40F5-ABB5-9AC9C0AD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959" y="545282"/>
            <a:ext cx="5529481" cy="779021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31B4E6">
                    <a:lumMod val="75000"/>
                  </a:srgbClr>
                </a:solidFill>
              </a:rPr>
              <a:t>مانورهای باز کردن راه هوایی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BF50DF4-2141-46F9-90DF-8F543088F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9" y="1324303"/>
            <a:ext cx="6400800" cy="5533697"/>
          </a:xfrm>
        </p:spPr>
      </p:pic>
    </p:spTree>
    <p:extLst>
      <p:ext uri="{BB962C8B-B14F-4D97-AF65-F5344CB8AC3E}">
        <p14:creationId xmlns:p14="http://schemas.microsoft.com/office/powerpoint/2010/main" val="191611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0D989-F222-4ACE-A984-179BA684E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366" y="497986"/>
            <a:ext cx="5624074" cy="763256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31B4E6">
                    <a:lumMod val="75000"/>
                  </a:srgbClr>
                </a:solidFill>
              </a:rPr>
              <a:t>مانورهای باز کردن راه هوایی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9CED52F-4AD3-4418-9C1B-72ED8F40E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0" y="1261242"/>
            <a:ext cx="6400800" cy="5596758"/>
          </a:xfrm>
        </p:spPr>
      </p:pic>
    </p:spTree>
    <p:extLst>
      <p:ext uri="{BB962C8B-B14F-4D97-AF65-F5344CB8AC3E}">
        <p14:creationId xmlns:p14="http://schemas.microsoft.com/office/powerpoint/2010/main" val="80642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E827-8A95-4C03-96EB-7E7260A80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62" y="497986"/>
            <a:ext cx="5561012" cy="747490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31B4E6">
                    <a:lumMod val="75000"/>
                  </a:srgbClr>
                </a:solidFill>
              </a:rPr>
              <a:t>مانورهای باز کردن راه هوایی</a:t>
            </a:r>
            <a:endParaRPr lang="en-US" dirty="0"/>
          </a:p>
        </p:txBody>
      </p:sp>
      <p:pic>
        <p:nvPicPr>
          <p:cNvPr id="4" name="airway-head-tilt-jaw-thrust_H264_480p">
            <a:hlinkClick r:id="" action="ppaction://media"/>
            <a:extLst>
              <a:ext uri="{FF2B5EF4-FFF2-40B4-BE49-F238E27FC236}">
                <a16:creationId xmlns:a16="http://schemas.microsoft.com/office/drawing/2014/main" xmlns="" id="{DFB942BE-CA8B-4E99-A49F-D2EF6421FF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662" y="1566040"/>
            <a:ext cx="7930054" cy="5291959"/>
          </a:xfrm>
        </p:spPr>
      </p:pic>
    </p:spTree>
    <p:extLst>
      <p:ext uri="{BB962C8B-B14F-4D97-AF65-F5344CB8AC3E}">
        <p14:creationId xmlns:p14="http://schemas.microsoft.com/office/powerpoint/2010/main" val="18713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DCCA24-4B24-4E50-A583-E8A573B0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193" y="659743"/>
            <a:ext cx="8241150" cy="574069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/>
              <a:t>اندیکاسیون های راه هوایی پیشرفته در شرایط اورژانس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E0D40-375A-4FE9-8E20-4E1D2352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524" y="2420635"/>
            <a:ext cx="5525814" cy="3777622"/>
          </a:xfrm>
        </p:spPr>
        <p:txBody>
          <a:bodyPr/>
          <a:lstStyle/>
          <a:p>
            <a:pPr algn="r" rtl="1"/>
            <a:r>
              <a:rPr lang="fa-IR" dirty="0"/>
              <a:t>آپنه، نارسایی تنفسی </a:t>
            </a:r>
          </a:p>
          <a:p>
            <a:pPr algn="r" rtl="1"/>
            <a:r>
              <a:rPr lang="fa-IR" dirty="0"/>
              <a:t>اکسیژناسیون ناکافی ( هیپوکسی ) </a:t>
            </a:r>
          </a:p>
          <a:p>
            <a:pPr algn="r" rtl="1"/>
            <a:r>
              <a:rPr lang="fa-IR" dirty="0"/>
              <a:t>تهویه ناکافی ( هیپرکربی ) </a:t>
            </a:r>
          </a:p>
          <a:p>
            <a:pPr algn="r" rtl="1"/>
            <a:r>
              <a:rPr lang="fa-IR" dirty="0"/>
              <a:t>نبود رفلکس های راه هوایی و حفاظت از راه هوایی</a:t>
            </a:r>
          </a:p>
          <a:p>
            <a:pPr algn="r" rtl="1"/>
            <a:r>
              <a:rPr lang="fa-IR" dirty="0"/>
              <a:t>انسداد در راه هوایی فوقانی </a:t>
            </a:r>
          </a:p>
          <a:p>
            <a:pPr algn="r" rtl="1"/>
            <a:r>
              <a:rPr lang="fa-IR" dirty="0"/>
              <a:t>ایست قلبی – تنفسی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42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C9C58-306D-4CC0-B0EA-2F701CA87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958" y="533618"/>
            <a:ext cx="6885315" cy="731724"/>
          </a:xfrm>
        </p:spPr>
        <p:txBody>
          <a:bodyPr/>
          <a:lstStyle/>
          <a:p>
            <a:pPr algn="r" rtl="1"/>
            <a:r>
              <a:rPr lang="fa-IR" dirty="0"/>
              <a:t>نکاتی در مورد لوله گذاری راه هوایی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D7B71C-4DBE-4038-89CE-52130864E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264979"/>
          </a:xfrm>
        </p:spPr>
        <p:txBody>
          <a:bodyPr/>
          <a:lstStyle/>
          <a:p>
            <a:pPr algn="justLow" rtl="1"/>
            <a:r>
              <a:rPr lang="fa-IR" dirty="0"/>
              <a:t>همیشه در شرایط پیش بیمارستانی، لوله گذاری را سخت در نظر گرفته و آمادگی کامل داشته باشید.</a:t>
            </a:r>
          </a:p>
          <a:p>
            <a:pPr algn="justLow" rtl="1"/>
            <a:r>
              <a:rPr lang="fa-IR" dirty="0"/>
              <a:t>زمانی برای لوله گذاری اقدام کنید که نفع آن برای بیمار بیشتر از ضرر آن باشد. </a:t>
            </a:r>
          </a:p>
          <a:p>
            <a:pPr algn="justLow" rtl="1"/>
            <a:r>
              <a:rPr lang="fa-IR" dirty="0"/>
              <a:t>همیشه بهترین و ماهرترین فرد گروه برای لوله گذاری اقدام کند.  </a:t>
            </a:r>
          </a:p>
          <a:p>
            <a:pPr algn="justLow" rtl="1"/>
            <a:r>
              <a:rPr lang="fa-IR" dirty="0"/>
              <a:t>قبل از اقدام به لوله گذاری تمام امکانات لازم را آماده کنید.</a:t>
            </a: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5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54A5B-6B34-4492-B97E-1071D733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303" y="517853"/>
            <a:ext cx="3574557" cy="857849"/>
          </a:xfrm>
        </p:spPr>
        <p:txBody>
          <a:bodyPr/>
          <a:lstStyle/>
          <a:p>
            <a:pPr algn="r" rtl="1"/>
            <a:r>
              <a:rPr lang="fa-IR" dirty="0"/>
              <a:t>تجهیزات مورد نیاز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456EA4-37E6-43B5-9652-86144FC78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39007"/>
            <a:ext cx="3527260" cy="3777622"/>
          </a:xfrm>
        </p:spPr>
        <p:txBody>
          <a:bodyPr/>
          <a:lstStyle/>
          <a:p>
            <a:pPr algn="r" rtl="1"/>
            <a:r>
              <a:rPr lang="fa-IR" dirty="0"/>
              <a:t>آمبو و ماسک مناسب</a:t>
            </a:r>
          </a:p>
          <a:p>
            <a:pPr algn="r" rtl="1"/>
            <a:r>
              <a:rPr lang="fa-IR" dirty="0"/>
              <a:t>لارنگوسکپ </a:t>
            </a:r>
          </a:p>
          <a:p>
            <a:pPr algn="r" rtl="1"/>
            <a:r>
              <a:rPr lang="fa-IR" dirty="0"/>
              <a:t>گاید</a:t>
            </a:r>
          </a:p>
          <a:p>
            <a:pPr algn="r" rtl="1"/>
            <a:r>
              <a:rPr lang="fa-IR" dirty="0"/>
              <a:t>لوله تراشه</a:t>
            </a:r>
          </a:p>
          <a:p>
            <a:pPr algn="r" rtl="1"/>
            <a:r>
              <a:rPr lang="fa-IR" dirty="0"/>
              <a:t>باند / نوار چسب</a:t>
            </a:r>
          </a:p>
          <a:p>
            <a:pPr algn="r" rtl="1"/>
            <a:r>
              <a:rPr lang="fa-IR" dirty="0"/>
              <a:t>ساکشن </a:t>
            </a:r>
          </a:p>
          <a:p>
            <a:pPr algn="r" rtl="1"/>
            <a:r>
              <a:rPr lang="fa-IR" dirty="0"/>
              <a:t>سرنگ </a:t>
            </a:r>
          </a:p>
          <a:p>
            <a:pPr algn="r" rtl="1"/>
            <a:r>
              <a:rPr lang="en-US" dirty="0"/>
              <a:t>OPA/NPA</a:t>
            </a:r>
            <a:endParaRPr lang="fa-IR" dirty="0"/>
          </a:p>
          <a:p>
            <a:pPr algn="r" rtl="1"/>
            <a:r>
              <a:rPr lang="fa-IR" dirty="0"/>
              <a:t>گوشی پزشکی</a:t>
            </a: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06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2033F-70E6-4EF1-93B4-4ADE6835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192" y="608344"/>
            <a:ext cx="3811040" cy="684428"/>
          </a:xfrm>
        </p:spPr>
        <p:txBody>
          <a:bodyPr/>
          <a:lstStyle/>
          <a:p>
            <a:pPr algn="r" rtl="1"/>
            <a:r>
              <a:rPr lang="fa-IR" dirty="0"/>
              <a:t>اقدام به لوله گذاری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2AB199-CB6C-4473-8ECA-FD0228FE0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552" y="2257096"/>
            <a:ext cx="5408612" cy="2343807"/>
          </a:xfrm>
        </p:spPr>
        <p:txBody>
          <a:bodyPr/>
          <a:lstStyle/>
          <a:p>
            <a:pPr algn="r" rtl="1"/>
            <a:r>
              <a:rPr lang="fa-IR" dirty="0"/>
              <a:t>۳ مورد اصلی برای لوله گذاری موفق عبارتند از:</a:t>
            </a:r>
          </a:p>
          <a:p>
            <a:pPr algn="r" rtl="1"/>
            <a:r>
              <a:rPr lang="fa-IR" dirty="0"/>
              <a:t>فرد ماهر و دوره دیده </a:t>
            </a:r>
          </a:p>
          <a:p>
            <a:pPr algn="r" rtl="1"/>
            <a:r>
              <a:rPr lang="fa-IR" dirty="0"/>
              <a:t>پوزیشن مناسب بیمار </a:t>
            </a:r>
          </a:p>
          <a:p>
            <a:pPr algn="r" rtl="1"/>
            <a:r>
              <a:rPr lang="fa-IR" dirty="0"/>
              <a:t>تکنیک مناسب لوله گذاری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38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BAAEA7-AC26-4670-9133-C64CF7EA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428" y="565150"/>
            <a:ext cx="6333522" cy="794787"/>
          </a:xfrm>
        </p:spPr>
        <p:txBody>
          <a:bodyPr/>
          <a:lstStyle/>
          <a:p>
            <a:pPr algn="r" rtl="1"/>
            <a:r>
              <a:rPr lang="fa-IR" dirty="0"/>
              <a:t>پوزیشن مناسب برای لوله گذاری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0E7099-A0E4-4C88-800D-F37749C5F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807779"/>
          </a:xfrm>
        </p:spPr>
        <p:txBody>
          <a:bodyPr/>
          <a:lstStyle/>
          <a:p>
            <a:pPr algn="r" rtl="1"/>
            <a:r>
              <a:rPr lang="fa-IR" dirty="0"/>
              <a:t>بهترین پوزیشن برای لوله گذاری راه هوایی، قرار دادن بیمار در وضعیت </a:t>
            </a:r>
            <a:r>
              <a:rPr lang="en-US" dirty="0"/>
              <a:t>sniffing</a:t>
            </a:r>
            <a:r>
              <a:rPr lang="fa-IR" dirty="0"/>
              <a:t> می باشد.</a:t>
            </a:r>
          </a:p>
          <a:p>
            <a:pPr algn="r" rtl="1"/>
            <a:r>
              <a:rPr lang="fa-IR" dirty="0"/>
              <a:t>در این پوزیشن محورهای دهان، حلق و حنجره در یک راستا قرار می گیرند.</a:t>
            </a:r>
          </a:p>
          <a:p>
            <a:pPr algn="r" rtl="1"/>
            <a:r>
              <a:rPr lang="fa-IR" dirty="0"/>
              <a:t>این موقعیت با بالا بردن سر بیمار، عقب بردن سر و همتراز کردن گوش ها به صورت افقی با بریدگی جناغ سینه حاصل می شود.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90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B7BDD-84AA-4276-BDAE-A698DABC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572" y="639876"/>
            <a:ext cx="3902468" cy="731724"/>
          </a:xfrm>
        </p:spPr>
        <p:txBody>
          <a:bodyPr/>
          <a:lstStyle/>
          <a:p>
            <a:r>
              <a:rPr lang="en-US" dirty="0"/>
              <a:t>Sniffing position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EE536B7-C84C-496C-AB81-88B82255F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6" y="1905000"/>
            <a:ext cx="7315200" cy="4953000"/>
          </a:xfrm>
        </p:spPr>
      </p:pic>
    </p:spTree>
    <p:extLst>
      <p:ext uri="{BB962C8B-B14F-4D97-AF65-F5344CB8AC3E}">
        <p14:creationId xmlns:p14="http://schemas.microsoft.com/office/powerpoint/2010/main" val="7180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575AC1-A6BB-4E0E-B621-77891874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اهداف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3F8B91-89AE-4D8C-828F-46E94B426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ارزیابی اولیه در مدیریت راه هوایی و تنفس </a:t>
            </a:r>
          </a:p>
          <a:p>
            <a:pPr algn="r" rtl="1"/>
            <a:r>
              <a:rPr lang="fa-IR" dirty="0"/>
              <a:t>مروری بر آناتومی راه هوایی فوقانی</a:t>
            </a:r>
          </a:p>
          <a:p>
            <a:pPr algn="r" rtl="1"/>
            <a:r>
              <a:rPr lang="fa-IR" dirty="0"/>
              <a:t>اندیکاسیون های راه هوایی پیشرفته </a:t>
            </a:r>
          </a:p>
          <a:p>
            <a:pPr algn="r" rtl="1"/>
            <a:r>
              <a:rPr lang="fa-IR" dirty="0"/>
              <a:t>تجهیزات مورد نیاز </a:t>
            </a:r>
          </a:p>
          <a:p>
            <a:pPr algn="r" rtl="1"/>
            <a:r>
              <a:rPr lang="fa-IR" dirty="0"/>
              <a:t>فرایند لوله گذاری راه هوایی </a:t>
            </a:r>
          </a:p>
          <a:p>
            <a:pPr algn="r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8331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9536B3-23AB-403A-9797-655A00BD4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361" y="608344"/>
            <a:ext cx="3558791" cy="640445"/>
          </a:xfrm>
        </p:spPr>
        <p:txBody>
          <a:bodyPr/>
          <a:lstStyle/>
          <a:p>
            <a:pPr algn="r" rtl="1"/>
            <a:r>
              <a:rPr lang="fa-IR" dirty="0"/>
              <a:t>تکنیک لوله گذاری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8657638-5396-4577-A2C6-EB227F3AE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" y="1264555"/>
            <a:ext cx="7152116" cy="5612524"/>
          </a:xfrm>
        </p:spPr>
      </p:pic>
    </p:spTree>
    <p:extLst>
      <p:ext uri="{BB962C8B-B14F-4D97-AF65-F5344CB8AC3E}">
        <p14:creationId xmlns:p14="http://schemas.microsoft.com/office/powerpoint/2010/main" val="2319363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ubation-Animation">
            <a:hlinkClick r:id="" action="ppaction://media"/>
            <a:extLst>
              <a:ext uri="{FF2B5EF4-FFF2-40B4-BE49-F238E27FC236}">
                <a16:creationId xmlns:a16="http://schemas.microsoft.com/office/drawing/2014/main" xmlns="" id="{3DDB3889-FA73-4ECE-BD76-C0A609C334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459" y="331075"/>
            <a:ext cx="8100848" cy="6195849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639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8E7D9C-CC50-49BD-9A7F-12539FD7F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63" y="612448"/>
            <a:ext cx="8619522" cy="731724"/>
          </a:xfrm>
        </p:spPr>
        <p:txBody>
          <a:bodyPr/>
          <a:lstStyle/>
          <a:p>
            <a:pPr algn="r" rtl="1"/>
            <a:r>
              <a:rPr lang="fa-IR" dirty="0"/>
              <a:t>لوله گذاری در افراد چاق ( </a:t>
            </a:r>
            <a:r>
              <a:rPr lang="en-US" dirty="0"/>
              <a:t>Ramp position</a:t>
            </a:r>
            <a:r>
              <a:rPr lang="fa-IR" dirty="0"/>
              <a:t> 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317B59-FAF3-4A07-A9C6-35D7BD054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933903"/>
          </a:xfrm>
        </p:spPr>
        <p:txBody>
          <a:bodyPr/>
          <a:lstStyle/>
          <a:p>
            <a:pPr algn="r" rtl="1"/>
            <a:r>
              <a:rPr lang="fa-IR" dirty="0"/>
              <a:t>پوزیشن رمپ تکنیکی است که برای بهینه سازی شرایط لوله گذاری در این بیماران استفاده می شود.</a:t>
            </a:r>
          </a:p>
          <a:p>
            <a:pPr algn="r" rtl="1"/>
            <a:r>
              <a:rPr lang="fa-IR" dirty="0"/>
              <a:t>سر و شانه ها بالا آمده تا مجرای خارجی نای با استخوان جناغ هم تراز شود.</a:t>
            </a:r>
          </a:p>
          <a:p>
            <a:pPr algn="r" rtl="1"/>
            <a:r>
              <a:rPr lang="fa-IR" dirty="0"/>
              <a:t>این وضعیت راه هوایی بیمار را در وضعیت خنثی تر قرار داده و لارنگوسکپی و لوله گذاری را تسهیل می کند.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45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BB8AE-BACF-40A1-BA12-1F7425A5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104" y="639875"/>
            <a:ext cx="3503075" cy="684428"/>
          </a:xfrm>
        </p:spPr>
        <p:txBody>
          <a:bodyPr/>
          <a:lstStyle/>
          <a:p>
            <a:r>
              <a:rPr lang="en-US" dirty="0"/>
              <a:t>Ramp position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F96ED95-CE5A-4036-B2AE-3D8986A44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20" y="1904999"/>
            <a:ext cx="4918841" cy="4776787"/>
          </a:xfrm>
        </p:spPr>
      </p:pic>
    </p:spTree>
    <p:extLst>
      <p:ext uri="{BB962C8B-B14F-4D97-AF65-F5344CB8AC3E}">
        <p14:creationId xmlns:p14="http://schemas.microsoft.com/office/powerpoint/2010/main" val="1678794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6302D-2D59-4FF4-ADF0-8828DFF64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339" y="639875"/>
            <a:ext cx="3503075" cy="700193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B4E6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Ramp position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E2C1F2E-76C6-441B-A06D-F8C59A35D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8" y="1905000"/>
            <a:ext cx="648592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5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414C5DF-ED34-4A57-8A2C-DC0A66EE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2" y="1248220"/>
            <a:ext cx="7629968" cy="5609780"/>
          </a:xfrm>
        </p:spPr>
      </p:pic>
    </p:spTree>
    <p:extLst>
      <p:ext uri="{BB962C8B-B14F-4D97-AF65-F5344CB8AC3E}">
        <p14:creationId xmlns:p14="http://schemas.microsoft.com/office/powerpoint/2010/main" val="156492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EA734-60EE-4F51-A79D-27DF3C8C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428" y="529518"/>
            <a:ext cx="6506943" cy="763255"/>
          </a:xfrm>
        </p:spPr>
        <p:txBody>
          <a:bodyPr/>
          <a:lstStyle/>
          <a:p>
            <a:pPr algn="r" rtl="1"/>
            <a:r>
              <a:rPr lang="fa-IR" dirty="0"/>
              <a:t>ارزیابی اولیه در مدیریت راه هوایی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21A4B6C8-5108-4ADD-A132-9AB03387B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077552"/>
              </p:ext>
            </p:extLst>
          </p:nvPr>
        </p:nvGraphicFramePr>
        <p:xfrm>
          <a:off x="561264" y="1960880"/>
          <a:ext cx="9108253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2848">
                  <a:extLst>
                    <a:ext uri="{9D8B030D-6E8A-4147-A177-3AD203B41FA5}">
                      <a16:colId xmlns:a16="http://schemas.microsoft.com/office/drawing/2014/main" xmlns="" val="3747144117"/>
                    </a:ext>
                  </a:extLst>
                </a:gridCol>
                <a:gridCol w="2975405">
                  <a:extLst>
                    <a:ext uri="{9D8B030D-6E8A-4147-A177-3AD203B41FA5}">
                      <a16:colId xmlns:a16="http://schemas.microsoft.com/office/drawing/2014/main" xmlns="" val="2418709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مداخلات احتمالی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ارزیابی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807232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solidFill>
                            <a:srgbClr val="FF0000"/>
                          </a:solidFill>
                        </a:rPr>
                        <a:t>راه هوایی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rtl="1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7348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در صورت نیاز به باز کردن راه هوایی از مانور سر عقب چانه بالا و یا فشار به فک استفاده کنید.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/>
                        <a:t>آیا راه هوایی باز است؟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7048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در صورت مشاهده جسم خارجی، انسداد در راه هوایی فوقانی را برطرف کنید.</a:t>
                      </a:r>
                    </a:p>
                    <a:p>
                      <a:pPr algn="r" rtl="1"/>
                      <a:r>
                        <a:rPr lang="fa-IR" dirty="0"/>
                        <a:t>در صورت نیاز از ساکشن استفاده کنید.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/>
                        <a:t>آیا راه هوایی تمیز است؟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70060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در صورت نیاز از </a:t>
                      </a:r>
                      <a:r>
                        <a:rPr lang="en-US" dirty="0"/>
                        <a:t>OPA/NPA</a:t>
                      </a:r>
                      <a:r>
                        <a:rPr lang="fa-IR" dirty="0"/>
                        <a:t> استفاده کرده و راه هوایی پیشرفته را در نظر داشته باشید.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/>
                        <a:t>آیا بیمار توانایی حفاظت از راه هوایی را دارد؟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9931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61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27121-58D9-4C80-9D07-5B49A921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35" y="513752"/>
            <a:ext cx="5848465" cy="810551"/>
          </a:xfrm>
        </p:spPr>
        <p:txBody>
          <a:bodyPr/>
          <a:lstStyle/>
          <a:p>
            <a:pPr algn="l"/>
            <a:r>
              <a:rPr lang="fa-IR" dirty="0"/>
              <a:t>ارزیابی اولیه در مدیریت تنفس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D900717B-417A-4027-A57C-50D602C485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124701"/>
              </p:ext>
            </p:extLst>
          </p:nvPr>
        </p:nvGraphicFramePr>
        <p:xfrm>
          <a:off x="561264" y="1645920"/>
          <a:ext cx="89154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7063">
                  <a:extLst>
                    <a:ext uri="{9D8B030D-6E8A-4147-A177-3AD203B41FA5}">
                      <a16:colId xmlns:a16="http://schemas.microsoft.com/office/drawing/2014/main" xmlns="" val="3450102973"/>
                    </a:ext>
                  </a:extLst>
                </a:gridCol>
                <a:gridCol w="3858337">
                  <a:extLst>
                    <a:ext uri="{9D8B030D-6E8A-4147-A177-3AD203B41FA5}">
                      <a16:colId xmlns:a16="http://schemas.microsoft.com/office/drawing/2014/main" xmlns="" val="1120474041"/>
                    </a:ext>
                  </a:extLst>
                </a:gridCol>
              </a:tblGrid>
              <a:tr h="267263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مداخلات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ارزیابی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8588466"/>
                  </a:ext>
                </a:extLst>
              </a:tr>
              <a:tr h="267263">
                <a:tc gridSpan="2"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solidFill>
                            <a:srgbClr val="FF0000"/>
                          </a:solidFill>
                        </a:rPr>
                        <a:t>تنفس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0278525"/>
                  </a:ext>
                </a:extLst>
              </a:tr>
              <a:tr h="267263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از تهویه کمکی استفاده کنید اگر تنفس ناکافی و یا بدون تنفس است.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/>
                        <a:t>آیا تنفس کافی است یا ناکافی؟ 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31445878"/>
                  </a:ext>
                </a:extLst>
              </a:tr>
              <a:tr h="267263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با توجه به نوع صدای تنفسی اقدام مناسب را انجام دهید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/>
                        <a:t>صدای تنفسی را بررسی کنید.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48899197"/>
                  </a:ext>
                </a:extLst>
              </a:tr>
              <a:tr h="267263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هر کدام از موارد فوق نامناسب باشد، تنفس ناکافی بوده و اقدام مناسب را انجام دهید.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/>
                        <a:t>ارزیابی عمق،تعداد و ریتم با هر تنفس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73254249"/>
                  </a:ext>
                </a:extLst>
              </a:tr>
              <a:tr h="267263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با استفاده از پالس اکسیمتری و در صورت امکان استفاده از کپنومتری، مؤثر بودن تنفس را بررسی کنید.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/>
                        <a:t>آیا اکسیژناسیون کافی است؟ 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65132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297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27121-58D9-4C80-9D07-5B49A921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427" y="545282"/>
            <a:ext cx="5765964" cy="779021"/>
          </a:xfrm>
        </p:spPr>
        <p:txBody>
          <a:bodyPr/>
          <a:lstStyle/>
          <a:p>
            <a:pPr algn="r" rtl="1"/>
            <a:r>
              <a:rPr lang="fa-IR" dirty="0"/>
              <a:t>ارزیابی اولیه در مدیریت تنفس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490A3F0B-86C1-4A6F-A14F-991885AD7C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165476"/>
              </p:ext>
            </p:extLst>
          </p:nvPr>
        </p:nvGraphicFramePr>
        <p:xfrm>
          <a:off x="204949" y="1324303"/>
          <a:ext cx="9522375" cy="4764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7470">
                  <a:extLst>
                    <a:ext uri="{9D8B030D-6E8A-4147-A177-3AD203B41FA5}">
                      <a16:colId xmlns:a16="http://schemas.microsoft.com/office/drawing/2014/main" xmlns="" val="2408569620"/>
                    </a:ext>
                  </a:extLst>
                </a:gridCol>
                <a:gridCol w="3597733">
                  <a:extLst>
                    <a:ext uri="{9D8B030D-6E8A-4147-A177-3AD203B41FA5}">
                      <a16:colId xmlns:a16="http://schemas.microsoft.com/office/drawing/2014/main" xmlns="" val="4218919557"/>
                    </a:ext>
                  </a:extLst>
                </a:gridCol>
                <a:gridCol w="2207172">
                  <a:extLst>
                    <a:ext uri="{9D8B030D-6E8A-4147-A177-3AD203B41FA5}">
                      <a16:colId xmlns:a16="http://schemas.microsoft.com/office/drawing/2014/main" xmlns="" val="926711250"/>
                    </a:ext>
                  </a:extLst>
                </a:gridCol>
              </a:tblGrid>
              <a:tr h="368906">
                <a:tc gridSpan="3"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علائم و نشانه های تنفس کافی و ناکافی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809436"/>
                  </a:ext>
                </a:extLst>
              </a:tr>
              <a:tr h="368906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solidFill>
                            <a:srgbClr val="FF0000"/>
                          </a:solidFill>
                        </a:rPr>
                        <a:t>تنفس ناکافی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solidFill>
                            <a:srgbClr val="FF0000"/>
                          </a:solidFill>
                        </a:rPr>
                        <a:t>تنفس کافی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solidFill>
                            <a:srgbClr val="FF0000"/>
                          </a:solidFill>
                        </a:rPr>
                        <a:t>آیتم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376100"/>
                  </a:ext>
                </a:extLst>
              </a:tr>
              <a:tr h="636742">
                <a:tc>
                  <a:txBody>
                    <a:bodyPr/>
                    <a:lstStyle/>
                    <a:p>
                      <a:pPr algn="justLow" rtl="1"/>
                      <a:r>
                        <a:rPr lang="fa-IR" dirty="0"/>
                        <a:t>تعداد تنفس خارج از محدوده نرمال بر اساس سن و شرایط بیمار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Low" rtl="1"/>
                      <a:r>
                        <a:rPr lang="fa-IR" dirty="0"/>
                        <a:t>۱۲ تا ۲۰ تنفس در دقیقه در بزرگسالان و در حالت استراحت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/>
                        <a:t>تعداد تنفس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78955101"/>
                  </a:ext>
                </a:extLst>
              </a:tr>
              <a:tr h="368906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نامنظم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منظم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/>
                        <a:t>ریتم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26551451"/>
                  </a:ext>
                </a:extLst>
              </a:tr>
              <a:tr h="1728301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ویز – کراکل – استریدور – بدون صدا</a:t>
                      </a:r>
                    </a:p>
                    <a:p>
                      <a:pPr algn="r" rtl="1"/>
                      <a:endParaRPr lang="fa-IR" dirty="0"/>
                    </a:p>
                    <a:p>
                      <a:pPr algn="r" rtl="1"/>
                      <a:r>
                        <a:rPr lang="fa-IR" dirty="0"/>
                        <a:t>پارادوکس – غیر قرینه – محدود شده</a:t>
                      </a:r>
                    </a:p>
                    <a:p>
                      <a:pPr algn="r" rtl="1"/>
                      <a:endParaRPr lang="fa-IR" dirty="0"/>
                    </a:p>
                    <a:p>
                      <a:pPr algn="r" rtl="1"/>
                      <a:r>
                        <a:rPr lang="fa-IR" dirty="0"/>
                        <a:t>لب غنچه – پوزیشن سه پایه - رتراکشن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Low" rtl="1"/>
                      <a:r>
                        <a:rPr lang="fa-IR" dirty="0"/>
                        <a:t>صدای تنفسی واضح و در هر دو سمت برابر شنیده می شود.</a:t>
                      </a:r>
                    </a:p>
                    <a:p>
                      <a:pPr algn="justLow" rtl="1"/>
                      <a:r>
                        <a:rPr lang="fa-IR" dirty="0"/>
                        <a:t>بالا آمدن قفسه سینه به میزان کافی و در هر دو طرف برابر.</a:t>
                      </a:r>
                    </a:p>
                    <a:p>
                      <a:pPr algn="justLow" rtl="1"/>
                      <a:r>
                        <a:rPr lang="fa-IR" dirty="0"/>
                        <a:t>عدم استفاده از عضلات فرعی تنفس در طول دم و بازدم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/>
                        <a:t>کیفیت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02799579"/>
                  </a:ext>
                </a:extLst>
              </a:tr>
              <a:tr h="636742"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ناکافی به صورت نامعقول عمیق/ سطحی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کافی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/>
                        <a:t>عمق ( حجم جاری 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73554000"/>
                  </a:ext>
                </a:extLst>
              </a:tr>
              <a:tr h="368906">
                <a:tc>
                  <a:txBody>
                    <a:bodyPr/>
                    <a:lstStyle/>
                    <a:p>
                      <a:r>
                        <a:rPr lang="fa-IR" dirty="0"/>
                        <a:t>سرد – مرطوب – رنگ پریده – سیانوز -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/>
                        <a:t>دما – رنگ – خشکی طبیعی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/>
                        <a:t>پوست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48910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61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7FEC8-EC5E-4A92-93A0-B65E2DE5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201" y="513751"/>
            <a:ext cx="5408612" cy="842083"/>
          </a:xfrm>
        </p:spPr>
        <p:txBody>
          <a:bodyPr/>
          <a:lstStyle/>
          <a:p>
            <a:pPr algn="r" rtl="1"/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31B4E6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Tahoma" panose="020B0604030504040204" pitchFamily="34" charset="0"/>
              </a:rPr>
              <a:t>مروری بر آناتومی راه هوایی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2D826E4-EF46-4B12-A049-55BD2BB4D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3" y="1752601"/>
            <a:ext cx="5994890" cy="5105399"/>
          </a:xfrm>
        </p:spPr>
      </p:pic>
    </p:spTree>
    <p:extLst>
      <p:ext uri="{BB962C8B-B14F-4D97-AF65-F5344CB8AC3E}">
        <p14:creationId xmlns:p14="http://schemas.microsoft.com/office/powerpoint/2010/main" val="401452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98F4D-7FFD-43BD-A42F-E4B8A4AC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641" y="497986"/>
            <a:ext cx="5408612" cy="640444"/>
          </a:xfrm>
        </p:spPr>
        <p:txBody>
          <a:bodyPr/>
          <a:lstStyle/>
          <a:p>
            <a:pPr algn="r" rtl="1"/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31B4E6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Tahoma" panose="020B0604030504040204" pitchFamily="34" charset="0"/>
              </a:rPr>
              <a:t>مروری بر آناتومی راه هوایی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990A1DB-0102-44A4-8933-6AAF6A294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41" y="1264555"/>
            <a:ext cx="6399229" cy="5593445"/>
          </a:xfrm>
        </p:spPr>
      </p:pic>
    </p:spTree>
    <p:extLst>
      <p:ext uri="{BB962C8B-B14F-4D97-AF65-F5344CB8AC3E}">
        <p14:creationId xmlns:p14="http://schemas.microsoft.com/office/powerpoint/2010/main" val="344071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69DDC-7F97-4B73-859B-7659089F2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276" y="497986"/>
            <a:ext cx="5408612" cy="771138"/>
          </a:xfrm>
        </p:spPr>
        <p:txBody>
          <a:bodyPr/>
          <a:lstStyle/>
          <a:p>
            <a:pPr algn="r" rtl="1"/>
            <a:r>
              <a:rPr lang="fa-IR" dirty="0"/>
              <a:t>مروری بر آناتومی راه هوایی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5F6D327-2D06-4EB8-8BE6-9A8D18DEA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6" y="1395248"/>
            <a:ext cx="4028592" cy="5502166"/>
          </a:xfrm>
        </p:spPr>
      </p:pic>
    </p:spTree>
    <p:extLst>
      <p:ext uri="{BB962C8B-B14F-4D97-AF65-F5344CB8AC3E}">
        <p14:creationId xmlns:p14="http://schemas.microsoft.com/office/powerpoint/2010/main" val="2702641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5B482-D39B-4847-A08C-9C0748283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959" y="513751"/>
            <a:ext cx="5529481" cy="794787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31B4E6">
                    <a:lumMod val="75000"/>
                  </a:srgbClr>
                </a:solidFill>
              </a:rPr>
              <a:t>مانورهای باز کردن راه هوایی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592DCDC-18BF-4CEE-A46A-55B2CE048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0" y="1308539"/>
            <a:ext cx="6400800" cy="5549462"/>
          </a:xfrm>
        </p:spPr>
      </p:pic>
    </p:spTree>
    <p:extLst>
      <p:ext uri="{BB962C8B-B14F-4D97-AF65-F5344CB8AC3E}">
        <p14:creationId xmlns:p14="http://schemas.microsoft.com/office/powerpoint/2010/main" val="240290760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566</TotalTime>
  <Words>708</Words>
  <Application>Microsoft Office PowerPoint</Application>
  <PresentationFormat>Widescreen</PresentationFormat>
  <Paragraphs>105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Century Gothic</vt:lpstr>
      <vt:lpstr>Dubai</vt:lpstr>
      <vt:lpstr>Tahoma</vt:lpstr>
      <vt:lpstr>Wingdings 3</vt:lpstr>
      <vt:lpstr>Wisp</vt:lpstr>
      <vt:lpstr>مدیریت پیشرفته راه هوایی</vt:lpstr>
      <vt:lpstr>اهداف </vt:lpstr>
      <vt:lpstr>ارزیابی اولیه در مدیریت راه هوایی</vt:lpstr>
      <vt:lpstr>ارزیابی اولیه در مدیریت تنفس</vt:lpstr>
      <vt:lpstr>ارزیابی اولیه در مدیریت تنفس</vt:lpstr>
      <vt:lpstr>مروری بر آناتومی راه هوایی</vt:lpstr>
      <vt:lpstr>مروری بر آناتومی راه هوایی</vt:lpstr>
      <vt:lpstr>مروری بر آناتومی راه هوایی</vt:lpstr>
      <vt:lpstr>مانورهای باز کردن راه هوایی</vt:lpstr>
      <vt:lpstr>مانورهای باز کردن راه هوایی</vt:lpstr>
      <vt:lpstr>مانورهای باز کردن راه هوایی</vt:lpstr>
      <vt:lpstr>مانورهای باز کردن راه هوایی</vt:lpstr>
      <vt:lpstr>مانورهای باز کردن راه هوایی</vt:lpstr>
      <vt:lpstr>اندیکاسیون های راه هوایی پیشرفته در شرایط اورژانس</vt:lpstr>
      <vt:lpstr>نکاتی در مورد لوله گذاری راه هوایی</vt:lpstr>
      <vt:lpstr>تجهیزات مورد نیاز</vt:lpstr>
      <vt:lpstr>اقدام به لوله گذاری</vt:lpstr>
      <vt:lpstr>پوزیشن مناسب برای لوله گذاری </vt:lpstr>
      <vt:lpstr>Sniffing position</vt:lpstr>
      <vt:lpstr>تکنیک لوله گذاری</vt:lpstr>
      <vt:lpstr>PowerPoint Presentation</vt:lpstr>
      <vt:lpstr>لوله گذاری در افراد چاق ( Ramp position )</vt:lpstr>
      <vt:lpstr>Ramp position</vt:lpstr>
      <vt:lpstr>Ramp position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مدیریت پیشرفته راه هوایی</dc:title>
  <dc:creator>fariborz</dc:creator>
  <cp:lastModifiedBy>ليلا عارفي</cp:lastModifiedBy>
  <cp:revision>74</cp:revision>
  <dcterms:created xsi:type="dcterms:W3CDTF">2026-01-26T03:12:37Z</dcterms:created>
  <dcterms:modified xsi:type="dcterms:W3CDTF">2026-04-25T04:27:19Z</dcterms:modified>
</cp:coreProperties>
</file>